
<file path=[Content_Types].xml><?xml version="1.0" encoding="utf-8"?>
<Types xmlns="http://schemas.openxmlformats.org/package/2006/content-types">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
  </p:notesMasterIdLst>
  <p:handoutMasterIdLst>
    <p:handoutMasterId r:id="rId7"/>
  </p:handoutMasterIdLst>
  <p:sldIdLst>
    <p:sldId id="303" r:id="rId2"/>
    <p:sldId id="839" r:id="rId3"/>
    <p:sldId id="841" r:id="rId4"/>
    <p:sldId id="842" r:id="rId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xmlns="" userId="rapporteur" providerId="None"/>
      </p:ext>
    </p:extLst>
  </p:cmAuthor>
  <p:cmAuthor id="2" name="Huawei User 0204" initials="HU" lastIdx="3" clrIdx="1">
    <p:extLst>
      <p:ext uri="{19B8F6BF-5375-455C-9EA6-DF929625EA0E}">
        <p15:presenceInfo xmlns:p15="http://schemas.microsoft.com/office/powerpoint/2012/main" xmlns="" userId="Huawei User 020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3300"/>
    <a:srgbClr val="2A6EA8"/>
    <a:srgbClr val="000000"/>
    <a:srgbClr val="62A14D"/>
    <a:srgbClr val="C6D254"/>
    <a:srgbClr val="B1D254"/>
    <a:srgbClr val="72AF2F"/>
    <a:srgbClr val="5C88D0"/>
    <a:srgbClr val="72732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88" autoAdjust="0"/>
    <p:restoredTop sz="94625" autoAdjust="0"/>
  </p:normalViewPr>
  <p:slideViewPr>
    <p:cSldViewPr snapToGrid="0">
      <p:cViewPr>
        <p:scale>
          <a:sx n="75" d="100"/>
          <a:sy n="75" d="100"/>
        </p:scale>
        <p:origin x="-127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5" d="100"/>
          <a:sy n="45" d="100"/>
        </p:scale>
        <p:origin x="-2804" y="-7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xmlns=""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5/12/2023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xmlns=""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xmlns="" val="3443568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xmlns="" val="419470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xmlns=""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xmlns="" val="4194706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200" b="1" kern="1200" dirty="0">
                <a:solidFill>
                  <a:schemeClr val="tx1"/>
                </a:solidFill>
                <a:latin typeface="+mj-lt"/>
                <a:ea typeface="+mn-ea"/>
                <a:cs typeface="Arial" panose="020B0604020202020204" pitchFamily="34" charset="0"/>
              </a:rPr>
              <a:t>3GPP TSG SA WG2 Meeting </a:t>
            </a:r>
            <a:r>
              <a:rPr lang="de-DE" sz="1200" b="1" kern="1200">
                <a:solidFill>
                  <a:schemeClr val="tx1"/>
                </a:solidFill>
                <a:latin typeface="+mj-lt"/>
                <a:ea typeface="+mn-ea"/>
                <a:cs typeface="Arial" panose="020B0604020202020204" pitchFamily="34" charset="0"/>
              </a:rPr>
              <a:t>#</a:t>
            </a:r>
            <a:r>
              <a:rPr lang="de-DE" sz="1200" b="1" kern="1200" smtClean="0">
                <a:solidFill>
                  <a:schemeClr val="tx1"/>
                </a:solidFill>
                <a:latin typeface="+mj-lt"/>
                <a:ea typeface="+mn-ea"/>
                <a:cs typeface="Arial" panose="020B0604020202020204" pitchFamily="34" charset="0"/>
              </a:rPr>
              <a:t>157</a:t>
            </a:r>
            <a:r>
              <a:rPr lang="en-US" sz="1200" b="1" kern="1200" baseline="0" smtClean="0">
                <a:solidFill>
                  <a:schemeClr val="tx1"/>
                </a:solidFill>
                <a:latin typeface="+mj-lt"/>
                <a:ea typeface="+mn-ea"/>
                <a:cs typeface="Arial" panose="020B0604020202020204" pitchFamily="34" charset="0"/>
              </a:rPr>
              <a:t> emeeting</a:t>
            </a:r>
            <a:endParaRPr lang="de-DE" sz="1200" b="1" kern="1200" dirty="0">
              <a:solidFill>
                <a:schemeClr val="tx1"/>
              </a:solidFill>
              <a:latin typeface="+mj-lt"/>
              <a:ea typeface="+mn-ea"/>
              <a:cs typeface="Arial" panose="020B0604020202020204" pitchFamily="34" charset="0"/>
            </a:endParaRPr>
          </a:p>
          <a:p>
            <a:r>
              <a:rPr lang="en-US" altLang="zh-CN" sz="1000" b="1" kern="1200" smtClean="0">
                <a:solidFill>
                  <a:schemeClr val="tx1"/>
                </a:solidFill>
                <a:effectLst/>
                <a:latin typeface="Arial" panose="020B0604020202020204" pitchFamily="34" charset="0"/>
                <a:ea typeface="+mn-ea"/>
                <a:cs typeface="Arial" panose="020B0604020202020204" pitchFamily="34" charset="0"/>
              </a:rPr>
              <a:t>22-26 May </a:t>
            </a:r>
            <a:r>
              <a:rPr lang="en-US" altLang="zh-CN" sz="1000" b="1" kern="1200" dirty="0">
                <a:solidFill>
                  <a:schemeClr val="tx1"/>
                </a:solidFill>
                <a:effectLst/>
                <a:latin typeface="Arial" panose="020B0604020202020204" pitchFamily="34" charset="0"/>
                <a:ea typeface="+mn-ea"/>
                <a:cs typeface="Arial" panose="020B0604020202020204" pitchFamily="34" charset="0"/>
              </a:rPr>
              <a:t>2023</a:t>
            </a:r>
            <a:endParaRPr lang="sv-SE" altLang="en-US" sz="1200" b="1" kern="1200" dirty="0">
              <a:solidFill>
                <a:schemeClr val="tx1"/>
              </a:solidFill>
              <a:latin typeface="+mj-lt"/>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400" b="1" smtClean="0">
                <a:effectLst/>
              </a:rPr>
              <a:t>S2-2306479</a:t>
            </a:r>
            <a:endParaRPr lang="en-US" altLang="zh-CN" sz="1400" b="1">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xmlns=""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xmlns=""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xmlns=""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xmlns=""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a:t>
            </a:r>
            <a:r>
              <a:rPr lang="en-IE" altLang="de-DE" sz="1200" dirty="0">
                <a:solidFill>
                  <a:schemeClr val="bg1"/>
                </a:solidFill>
              </a:rPr>
              <a:t>5 Athens, Greece</a:t>
            </a:r>
            <a:r>
              <a:rPr lang="en-US" altLang="de-DE" sz="1200" baseline="0" dirty="0">
                <a:solidFill>
                  <a:schemeClr val="bg1"/>
                </a:solidFill>
              </a:rPr>
              <a:t>, 20–24 February 2023</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xmlns=""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altLang="de-DE" sz="3600" b="1" smtClean="0"/>
              <a:t>Analysis of UP based QoS Notification Control</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371600" y="4024290"/>
            <a:ext cx="6400800" cy="1314450"/>
          </a:xfrm>
        </p:spPr>
        <p:txBody>
          <a:bodyPr/>
          <a:lstStyle/>
          <a:p>
            <a:pPr>
              <a:lnSpc>
                <a:spcPct val="80000"/>
              </a:lnSpc>
            </a:pPr>
            <a:r>
              <a:rPr lang="en-US" altLang="en-US" sz="2000" b="1" dirty="0"/>
              <a:t>Dan Wang</a:t>
            </a:r>
            <a:r>
              <a:rPr lang="en-US" altLang="en-US" sz="2000" b="1"/>
              <a:t>, </a:t>
            </a:r>
            <a:r>
              <a:rPr lang="en-US" altLang="en-US" sz="2000" b="1" smtClean="0"/>
              <a:t>China Mobile</a:t>
            </a:r>
            <a:endParaRPr lang="en-US" altLang="en-US" sz="2000" b="1" dirty="0"/>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8702062" cy="787400"/>
          </a:xfrm>
        </p:spPr>
        <p:txBody>
          <a:bodyPr/>
          <a:lstStyle/>
          <a:p>
            <a:r>
              <a:rPr lang="en-US" altLang="de-DE" sz="2800" b="1" smtClean="0"/>
              <a:t>Background</a:t>
            </a:r>
            <a:endParaRPr lang="de-DE" altLang="de-DE" sz="2800" b="1" dirty="0"/>
          </a:p>
        </p:txBody>
      </p:sp>
      <p:sp>
        <p:nvSpPr>
          <p:cNvPr id="6" name="Content Placeholder 7"/>
          <p:cNvSpPr>
            <a:spLocks noGrp="1"/>
          </p:cNvSpPr>
          <p:nvPr>
            <p:ph sz="half" idx="2"/>
          </p:nvPr>
        </p:nvSpPr>
        <p:spPr>
          <a:xfrm>
            <a:off x="-1" y="917371"/>
            <a:ext cx="9144001" cy="3885739"/>
          </a:xfrm>
          <a:solidFill>
            <a:schemeClr val="bg1"/>
          </a:solidFill>
        </p:spPr>
        <p:txBody>
          <a:bodyPr>
            <a:noAutofit/>
          </a:bodyPr>
          <a:lstStyle/>
          <a:p>
            <a:pPr marL="457200" lvl="1" indent="-457200">
              <a:spcBef>
                <a:spcPts val="0"/>
              </a:spcBef>
              <a:spcAft>
                <a:spcPts val="300"/>
              </a:spcAft>
              <a:buBlip>
                <a:blip r:embed="rId3"/>
              </a:buBlip>
            </a:pPr>
            <a:r>
              <a:rPr lang="de-DE" altLang="de-DE" sz="1800" smtClean="0"/>
              <a:t>In XRM study and normative work, There is an EN about QNC exposure through user plane. </a:t>
            </a:r>
          </a:p>
          <a:p>
            <a:pPr marL="457200" lvl="1" indent="-457200">
              <a:spcBef>
                <a:spcPts val="0"/>
              </a:spcBef>
              <a:spcAft>
                <a:spcPts val="300"/>
              </a:spcAft>
              <a:buBlip>
                <a:blip r:embed="rId3"/>
              </a:buBlip>
            </a:pPr>
            <a:r>
              <a:rPr lang="de-DE" altLang="de-DE" sz="1800" smtClean="0"/>
              <a:t>In 155 meeting, SA2 has sent LS to RAN3(S2-2303813) for checking this method. And the LS response from RAN3(S2-2306312) is shown as below:</a:t>
            </a:r>
          </a:p>
          <a:p>
            <a:pPr marL="457200" lvl="1" indent="-457200">
              <a:spcBef>
                <a:spcPts val="0"/>
              </a:spcBef>
              <a:spcAft>
                <a:spcPts val="300"/>
              </a:spcAft>
              <a:buBlip>
                <a:blip r:embed="rId3"/>
              </a:buBlip>
            </a:pPr>
            <a:endParaRPr lang="en-US" altLang="de-DE" sz="1400" i="1" smtClean="0"/>
          </a:p>
          <a:p>
            <a:pPr marL="457200" lvl="1" indent="-457200">
              <a:spcBef>
                <a:spcPts val="0"/>
              </a:spcBef>
              <a:spcAft>
                <a:spcPts val="300"/>
              </a:spcAft>
              <a:buBlip>
                <a:blip r:embed="rId3"/>
              </a:buBlip>
            </a:pPr>
            <a:r>
              <a:rPr lang="en-US" altLang="de-DE" sz="1400" i="1" smtClean="0"/>
              <a:t>RAN3 discussed the UP based QoS Notification Control and reached </a:t>
            </a:r>
            <a:r>
              <a:rPr lang="en-US" altLang="de-DE" sz="1400" b="1" i="1" smtClean="0">
                <a:solidFill>
                  <a:srgbClr val="FF0000"/>
                </a:solidFill>
              </a:rPr>
              <a:t>no consensus </a:t>
            </a:r>
            <a:r>
              <a:rPr lang="en-US" altLang="de-DE" sz="1400" i="1" smtClean="0"/>
              <a:t>on the benefits of this feature. This feature may be feasible, but RAN3 has not analysed the details.</a:t>
            </a:r>
            <a:br>
              <a:rPr lang="en-US" altLang="de-DE" sz="1400" i="1" smtClean="0"/>
            </a:br>
            <a:r>
              <a:rPr lang="en-US" altLang="de-DE" sz="1400" i="1" smtClean="0"/>
              <a:t>During RAN3´s discussions the following possible technical issues were raised by some companies that may need to be further clarified by SA2:</a:t>
            </a:r>
          </a:p>
          <a:p>
            <a:pPr marL="457200" lvl="1" indent="-457200">
              <a:spcBef>
                <a:spcPts val="0"/>
              </a:spcBef>
              <a:spcAft>
                <a:spcPts val="300"/>
              </a:spcAft>
              <a:buBlip>
                <a:blip r:embed="rId3"/>
              </a:buBlip>
            </a:pPr>
            <a:r>
              <a:rPr lang="en-US" altLang="de-DE" sz="1400" i="1" smtClean="0"/>
              <a:t>-	UP based QNC may not be able to support reporting alternative QoS parameters.</a:t>
            </a:r>
          </a:p>
          <a:p>
            <a:pPr marL="457200" lvl="1" indent="-457200">
              <a:spcBef>
                <a:spcPts val="0"/>
              </a:spcBef>
              <a:spcAft>
                <a:spcPts val="300"/>
              </a:spcAft>
              <a:buBlip>
                <a:blip r:embed="rId3"/>
              </a:buBlip>
            </a:pPr>
            <a:r>
              <a:rPr lang="en-US" altLang="de-DE" sz="1400" i="1" smtClean="0"/>
              <a:t>-	Even in UP based QNC, QNC reporting delay is also possible, e.g. due to the hysteresis before determining the QNC result, and the delay depends on RAN’s implementation.</a:t>
            </a:r>
          </a:p>
          <a:p>
            <a:pPr marL="457200" lvl="1" indent="-457200">
              <a:spcBef>
                <a:spcPts val="0"/>
              </a:spcBef>
              <a:spcAft>
                <a:spcPts val="300"/>
              </a:spcAft>
              <a:buBlip>
                <a:blip r:embed="rId3"/>
              </a:buBlip>
            </a:pPr>
            <a:r>
              <a:rPr lang="en-US" altLang="de-DE" sz="1400" i="1" smtClean="0"/>
              <a:t>-	UP based QNC is on top of GTP-U/UDP which may cause out of sequence delivery.</a:t>
            </a:r>
          </a:p>
          <a:p>
            <a:pPr>
              <a:spcBef>
                <a:spcPts val="600"/>
              </a:spcBef>
              <a:spcAft>
                <a:spcPts val="0"/>
              </a:spcAft>
            </a:pPr>
            <a:endParaRPr lang="de-DE" altLang="de-DE" sz="2000" smtClean="0"/>
          </a:p>
          <a:p>
            <a:pPr>
              <a:spcBef>
                <a:spcPts val="600"/>
              </a:spcBef>
              <a:spcAft>
                <a:spcPts val="0"/>
              </a:spcAft>
            </a:pPr>
            <a:r>
              <a:rPr lang="de-DE" altLang="de-DE" sz="2000" smtClean="0"/>
              <a:t>The LS from RAN3 has the following information:</a:t>
            </a:r>
          </a:p>
          <a:p>
            <a:pPr>
              <a:spcBef>
                <a:spcPts val="600"/>
              </a:spcBef>
              <a:spcAft>
                <a:spcPts val="0"/>
              </a:spcAft>
            </a:pPr>
            <a:r>
              <a:rPr lang="de-DE" altLang="de-DE" sz="2000" smtClean="0"/>
              <a:t>1) it is feasible for RAN to expose QNC through user plane to UPF.</a:t>
            </a:r>
          </a:p>
          <a:p>
            <a:pPr>
              <a:spcBef>
                <a:spcPts val="600"/>
              </a:spcBef>
              <a:spcAft>
                <a:spcPts val="0"/>
              </a:spcAft>
            </a:pPr>
            <a:r>
              <a:rPr lang="de-DE" altLang="de-DE" sz="2000" smtClean="0"/>
              <a:t>2)RAN3 ask SA2 to clarify 3 aspects.</a:t>
            </a:r>
          </a:p>
          <a:p>
            <a:pPr>
              <a:spcBef>
                <a:spcPts val="600"/>
              </a:spcBef>
              <a:spcAft>
                <a:spcPts val="0"/>
              </a:spcAft>
            </a:pPr>
            <a:endParaRPr lang="de-DE" altLang="de-DE" sz="2000" dirty="0"/>
          </a:p>
        </p:txBody>
      </p:sp>
    </p:spTree>
    <p:extLst>
      <p:ext uri="{BB962C8B-B14F-4D97-AF65-F5344CB8AC3E}">
        <p14:creationId xmlns:p14="http://schemas.microsoft.com/office/powerpoint/2010/main" xmlns="" val="4654911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8702062" cy="787400"/>
          </a:xfrm>
        </p:spPr>
        <p:txBody>
          <a:bodyPr/>
          <a:lstStyle/>
          <a:p>
            <a:r>
              <a:rPr lang="en-US" altLang="de-DE" sz="2800" b="1" smtClean="0"/>
              <a:t>Analysis for RAN3 question</a:t>
            </a:r>
            <a:endParaRPr lang="de-DE" altLang="de-DE" sz="2800" b="1" dirty="0"/>
          </a:p>
        </p:txBody>
      </p:sp>
      <p:sp>
        <p:nvSpPr>
          <p:cNvPr id="6" name="Content Placeholder 7"/>
          <p:cNvSpPr>
            <a:spLocks noGrp="1"/>
          </p:cNvSpPr>
          <p:nvPr>
            <p:ph sz="half" idx="2"/>
          </p:nvPr>
        </p:nvSpPr>
        <p:spPr>
          <a:xfrm>
            <a:off x="-1" y="917371"/>
            <a:ext cx="9144001" cy="3885739"/>
          </a:xfrm>
          <a:solidFill>
            <a:schemeClr val="bg1"/>
          </a:solidFill>
        </p:spPr>
        <p:txBody>
          <a:bodyPr>
            <a:noAutofit/>
          </a:bodyPr>
          <a:lstStyle/>
          <a:p>
            <a:pPr marL="457200" lvl="1" indent="-457200">
              <a:spcBef>
                <a:spcPts val="0"/>
              </a:spcBef>
              <a:spcAft>
                <a:spcPts val="300"/>
              </a:spcAft>
              <a:buBlip>
                <a:blip r:embed="rId3"/>
              </a:buBlip>
            </a:pPr>
            <a:r>
              <a:rPr lang="de-DE" altLang="de-DE" sz="1800" b="1" smtClean="0"/>
              <a:t>Q1:</a:t>
            </a:r>
            <a:r>
              <a:rPr lang="en-US" altLang="de-DE" sz="1800" b="1" smtClean="0"/>
              <a:t> UP based QNC may not be able to support reporting alternative QoS parameters.</a:t>
            </a:r>
          </a:p>
          <a:p>
            <a:pPr marL="457200" lvl="1" indent="-457200">
              <a:spcBef>
                <a:spcPts val="0"/>
              </a:spcBef>
              <a:spcAft>
                <a:spcPts val="300"/>
              </a:spcAft>
              <a:buBlip>
                <a:blip r:embed="rId3"/>
              </a:buBlip>
            </a:pPr>
            <a:r>
              <a:rPr lang="en-US" altLang="de-DE" sz="1800" smtClean="0"/>
              <a:t>Answer: in SA2, the QNC is intent for the </a:t>
            </a:r>
            <a:r>
              <a:rPr lang="en-US" altLang="de-DE" sz="1800" i="1" smtClean="0"/>
              <a:t>TS 23.501 5.7.2.4.1a Notification Control without Alternative QoS Profiles. </a:t>
            </a:r>
            <a:r>
              <a:rPr lang="en-US" altLang="de-DE" sz="1800" smtClean="0"/>
              <a:t>We do not study/discuss about the alternative QoS scenario, therefore in Rel18, QNC is not for Alterantive QoS profile.</a:t>
            </a:r>
          </a:p>
          <a:p>
            <a:pPr marL="457200" lvl="1" indent="-457200">
              <a:spcBef>
                <a:spcPts val="0"/>
              </a:spcBef>
              <a:spcAft>
                <a:spcPts val="300"/>
              </a:spcAft>
              <a:buBlip>
                <a:blip r:embed="rId3"/>
              </a:buBlip>
            </a:pPr>
            <a:endParaRPr lang="en-US" altLang="de-DE" sz="1800" b="1" smtClean="0"/>
          </a:p>
          <a:p>
            <a:pPr marL="457200" lvl="1" indent="-457200">
              <a:spcBef>
                <a:spcPts val="0"/>
              </a:spcBef>
              <a:spcAft>
                <a:spcPts val="300"/>
              </a:spcAft>
              <a:buBlip>
                <a:blip r:embed="rId3"/>
              </a:buBlip>
            </a:pPr>
            <a:r>
              <a:rPr lang="en-US" altLang="de-DE" sz="1800" b="1" smtClean="0"/>
              <a:t>Q2: Even in UP based QNC, QNC reporting delay is also possible, e.g. due to the hysteresis before determining the QNC result, and the delay depends on RAN’s implementation.</a:t>
            </a:r>
          </a:p>
          <a:p>
            <a:pPr marL="457200" lvl="1" indent="-457200">
              <a:spcBef>
                <a:spcPts val="0"/>
              </a:spcBef>
              <a:spcAft>
                <a:spcPts val="300"/>
              </a:spcAft>
              <a:buBlip>
                <a:blip r:embed="rId3"/>
              </a:buBlip>
            </a:pPr>
            <a:r>
              <a:rPr lang="en-US" altLang="de-DE" sz="1800" smtClean="0"/>
              <a:t>Answer: the intention for UP based QNC is to reduce the delay for the core network control plane transmission i.e.NG-RAN-&gt;AMF-&gt;SMF-&gt;PCF-&gt;NEF-&gt;AF(25ms,NOTE1) generally 5ms per step based on network experience). In SA2 R17, the method of UPF direct notification has been introduced (TS23.548 </a:t>
            </a:r>
            <a:r>
              <a:rPr lang="en-GB" sz="1800" smtClean="0"/>
              <a:t>6.4.2.1</a:t>
            </a:r>
            <a:r>
              <a:rPr lang="en-US" altLang="de-DE" sz="1800" smtClean="0"/>
              <a:t>), therefore in R18, XRM have discussed to reuse the UPF direct notification method to expose QNC, i.e. NG-RAN-&gt;local UPF-&gt;local NEF-&gt;AF(15ms, NOTE2). So the </a:t>
            </a:r>
            <a:r>
              <a:rPr lang="en-US" altLang="de-DE" sz="1800" smtClean="0"/>
              <a:t>delay </a:t>
            </a:r>
            <a:r>
              <a:rPr lang="en-US" altLang="de-DE" sz="1800" smtClean="0"/>
              <a:t>for QNC </a:t>
            </a:r>
            <a:r>
              <a:rPr lang="en-US" altLang="de-DE" sz="1800" smtClean="0"/>
              <a:t>reporting through UP </a:t>
            </a:r>
            <a:r>
              <a:rPr lang="en-US" altLang="de-DE" sz="1800" smtClean="0"/>
              <a:t>is </a:t>
            </a:r>
            <a:r>
              <a:rPr lang="en-US" altLang="de-DE" sz="1800" smtClean="0"/>
              <a:t>smaller than </a:t>
            </a:r>
            <a:r>
              <a:rPr lang="en-US" altLang="de-DE" sz="1800" smtClean="0"/>
              <a:t>delay </a:t>
            </a:r>
            <a:r>
              <a:rPr lang="en-US" altLang="de-DE" sz="1800" smtClean="0"/>
              <a:t>for QNC </a:t>
            </a:r>
            <a:r>
              <a:rPr lang="en-US" altLang="de-DE" sz="1800" smtClean="0"/>
              <a:t>reporting through </a:t>
            </a:r>
            <a:r>
              <a:rPr lang="en-US" altLang="de-DE" sz="1800" smtClean="0"/>
              <a:t>CP. </a:t>
            </a:r>
            <a:endParaRPr lang="en-US" altLang="de-DE" sz="1800" smtClean="0"/>
          </a:p>
          <a:p>
            <a:pPr marL="457200" lvl="1" indent="-457200">
              <a:spcBef>
                <a:spcPts val="0"/>
              </a:spcBef>
              <a:spcAft>
                <a:spcPts val="300"/>
              </a:spcAft>
              <a:buBlip>
                <a:blip r:embed="rId3"/>
              </a:buBlip>
            </a:pPr>
            <a:endParaRPr lang="en-US" altLang="de-DE" sz="1400" i="1" smtClean="0"/>
          </a:p>
          <a:p>
            <a:pPr marL="457200" lvl="1" indent="-457200">
              <a:spcBef>
                <a:spcPts val="0"/>
              </a:spcBef>
              <a:spcAft>
                <a:spcPts val="300"/>
              </a:spcAft>
              <a:buBlip>
                <a:blip r:embed="rId3"/>
              </a:buBlip>
            </a:pPr>
            <a:r>
              <a:rPr lang="en-US" altLang="de-DE" sz="1400" i="1" smtClean="0"/>
              <a:t>NOTE1: In order to compaired the deplay, it can be supposed that the control plane NFs and UPF are all deplyed with in the same province. In real network experience, generally, 5ms per interaction between two NFs. NG-RAN-AMF communication delay is larger than 5ms, but to make the scnario more simplified, this can also be counted as 5ms.</a:t>
            </a:r>
          </a:p>
          <a:p>
            <a:pPr marL="457200" lvl="1" indent="-457200">
              <a:spcBef>
                <a:spcPts val="0"/>
              </a:spcBef>
              <a:spcAft>
                <a:spcPts val="300"/>
              </a:spcAft>
              <a:buBlip>
                <a:blip r:embed="rId3"/>
              </a:buBlip>
            </a:pPr>
            <a:r>
              <a:rPr lang="en-US" altLang="de-DE" sz="1400" i="1" smtClean="0"/>
              <a:t>NOTE2: N3 transmission time within the same province is usually around 5ms.</a:t>
            </a:r>
            <a:endParaRPr lang="de-DE" altLang="de-DE" sz="2000" dirty="0"/>
          </a:p>
        </p:txBody>
      </p:sp>
    </p:spTree>
    <p:extLst>
      <p:ext uri="{BB962C8B-B14F-4D97-AF65-F5344CB8AC3E}">
        <p14:creationId xmlns:p14="http://schemas.microsoft.com/office/powerpoint/2010/main" xmlns=""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8702062" cy="787400"/>
          </a:xfrm>
        </p:spPr>
        <p:txBody>
          <a:bodyPr/>
          <a:lstStyle/>
          <a:p>
            <a:r>
              <a:rPr lang="en-US" altLang="de-DE" sz="2800" b="1" smtClean="0"/>
              <a:t>Analysis, Observation, and Proposal</a:t>
            </a:r>
            <a:endParaRPr lang="de-DE" altLang="de-DE" sz="2800" b="1" dirty="0"/>
          </a:p>
        </p:txBody>
      </p:sp>
      <p:sp>
        <p:nvSpPr>
          <p:cNvPr id="6" name="Content Placeholder 7"/>
          <p:cNvSpPr>
            <a:spLocks noGrp="1"/>
          </p:cNvSpPr>
          <p:nvPr>
            <p:ph sz="half" idx="2"/>
          </p:nvPr>
        </p:nvSpPr>
        <p:spPr>
          <a:xfrm>
            <a:off x="-1" y="917371"/>
            <a:ext cx="9144001" cy="3885739"/>
          </a:xfrm>
          <a:solidFill>
            <a:schemeClr val="bg1"/>
          </a:solidFill>
        </p:spPr>
        <p:txBody>
          <a:bodyPr>
            <a:noAutofit/>
          </a:bodyPr>
          <a:lstStyle/>
          <a:p>
            <a:pPr marL="457200" lvl="1" indent="-457200">
              <a:spcBef>
                <a:spcPts val="0"/>
              </a:spcBef>
              <a:spcAft>
                <a:spcPts val="300"/>
              </a:spcAft>
              <a:buBlip>
                <a:blip r:embed="rId3"/>
              </a:buBlip>
            </a:pPr>
            <a:r>
              <a:rPr lang="de-DE" altLang="de-DE" sz="1800" b="1" smtClean="0"/>
              <a:t>Q3:</a:t>
            </a:r>
            <a:r>
              <a:rPr lang="en-US" altLang="de-DE" sz="1800" b="1" smtClean="0"/>
              <a:t> UP based QNC is on top of GTP-U/UDP which may cause out of sequence delivery.</a:t>
            </a:r>
          </a:p>
          <a:p>
            <a:pPr marL="457200" lvl="1" indent="-457200">
              <a:spcBef>
                <a:spcPts val="0"/>
              </a:spcBef>
              <a:spcAft>
                <a:spcPts val="300"/>
              </a:spcAft>
              <a:buBlip>
                <a:blip r:embed="rId3"/>
              </a:buBlip>
            </a:pPr>
            <a:r>
              <a:rPr lang="en-US" altLang="de-DE" sz="1800" smtClean="0"/>
              <a:t>Answer: Since the UP based QNC for alternative QoS profie is not supported, the QNC meaning based on UP only intent to show that one GBR QoS profile cannot be guaranteed. So even out of sequence delivery, there is no impact for the </a:t>
            </a:r>
            <a:r>
              <a:rPr lang="en-US" altLang="de-DE" sz="1800" smtClean="0"/>
              <a:t>method.</a:t>
            </a:r>
            <a:endParaRPr lang="en-US" altLang="de-DE" sz="1800" smtClean="0"/>
          </a:p>
          <a:p>
            <a:pPr marL="457200" lvl="1" indent="-457200">
              <a:spcBef>
                <a:spcPts val="0"/>
              </a:spcBef>
              <a:spcAft>
                <a:spcPts val="300"/>
              </a:spcAft>
              <a:buBlip>
                <a:blip r:embed="rId3"/>
              </a:buBlip>
            </a:pPr>
            <a:endParaRPr lang="en-US" altLang="de-DE" sz="1800" b="1" smtClean="0"/>
          </a:p>
          <a:p>
            <a:pPr marL="457200" lvl="1" indent="-457200">
              <a:spcBef>
                <a:spcPts val="0"/>
              </a:spcBef>
              <a:spcAft>
                <a:spcPts val="300"/>
              </a:spcAft>
              <a:buBlip>
                <a:blip r:embed="rId3"/>
              </a:buBlip>
            </a:pPr>
            <a:r>
              <a:rPr lang="en-US" altLang="de-DE" sz="1800" b="1" smtClean="0"/>
              <a:t>Observation:</a:t>
            </a:r>
          </a:p>
          <a:p>
            <a:pPr marL="457200" lvl="1" indent="-457200">
              <a:spcBef>
                <a:spcPts val="0"/>
              </a:spcBef>
              <a:spcAft>
                <a:spcPts val="300"/>
              </a:spcAft>
              <a:buBlip>
                <a:blip r:embed="rId3"/>
              </a:buBlip>
            </a:pPr>
            <a:r>
              <a:rPr lang="en-US" altLang="de-DE" sz="1800" smtClean="0"/>
              <a:t>XRM service need the quick notification of QNC once the GBR flow cannot be guaranteed, which can help application server adjust the DL packet data rate in time.</a:t>
            </a:r>
          </a:p>
          <a:p>
            <a:pPr marL="457200" lvl="1" indent="-457200">
              <a:spcBef>
                <a:spcPts val="0"/>
              </a:spcBef>
              <a:spcAft>
                <a:spcPts val="300"/>
              </a:spcAft>
              <a:buBlip>
                <a:blip r:embed="rId3"/>
              </a:buBlip>
            </a:pPr>
            <a:r>
              <a:rPr lang="en-US" altLang="de-DE" sz="1800" smtClean="0"/>
              <a:t>UP based QNC do have the advantage to expose the QNC to AF in low latency.</a:t>
            </a:r>
          </a:p>
          <a:p>
            <a:pPr marL="457200" lvl="1" indent="-457200">
              <a:spcBef>
                <a:spcPts val="0"/>
              </a:spcBef>
              <a:spcAft>
                <a:spcPts val="300"/>
              </a:spcAft>
              <a:buBlip>
                <a:blip r:embed="rId3"/>
              </a:buBlip>
            </a:pPr>
            <a:r>
              <a:rPr lang="en-US" altLang="de-DE" sz="1800" smtClean="0"/>
              <a:t>The RAN3 concern about the UP based QNC is not a problem.</a:t>
            </a:r>
          </a:p>
          <a:p>
            <a:pPr marL="457200" lvl="1" indent="-457200">
              <a:spcBef>
                <a:spcPts val="0"/>
              </a:spcBef>
              <a:spcAft>
                <a:spcPts val="300"/>
              </a:spcAft>
              <a:buBlip>
                <a:blip r:embed="rId3"/>
              </a:buBlip>
            </a:pPr>
            <a:endParaRPr lang="en-US" altLang="de-DE" sz="1800" b="1" smtClean="0"/>
          </a:p>
          <a:p>
            <a:pPr marL="457200" lvl="1" indent="-457200">
              <a:spcBef>
                <a:spcPts val="0"/>
              </a:spcBef>
              <a:spcAft>
                <a:spcPts val="300"/>
              </a:spcAft>
              <a:buBlip>
                <a:blip r:embed="rId3"/>
              </a:buBlip>
            </a:pPr>
            <a:r>
              <a:rPr lang="en-US" altLang="de-DE" sz="1800" b="1" smtClean="0"/>
              <a:t>Proposal:</a:t>
            </a:r>
          </a:p>
          <a:p>
            <a:pPr marL="457200" lvl="1" indent="-457200">
              <a:spcBef>
                <a:spcPts val="0"/>
              </a:spcBef>
              <a:spcAft>
                <a:spcPts val="300"/>
              </a:spcAft>
              <a:buBlip>
                <a:blip r:embed="rId3"/>
              </a:buBlip>
            </a:pPr>
            <a:r>
              <a:rPr lang="en-US" altLang="de-DE" sz="1800" b="1" smtClean="0"/>
              <a:t>It is suggested SA2 can support the UP based QNC mechanism in Rel-18.</a:t>
            </a:r>
            <a:endParaRPr lang="en-US" altLang="de-DE" sz="1800" smtClean="0"/>
          </a:p>
          <a:p>
            <a:pPr marL="457200" lvl="1" indent="-457200">
              <a:spcBef>
                <a:spcPts val="0"/>
              </a:spcBef>
              <a:spcAft>
                <a:spcPts val="300"/>
              </a:spcAft>
              <a:buBlip>
                <a:blip r:embed="rId3"/>
              </a:buBlip>
            </a:pPr>
            <a:endParaRPr lang="en-US" altLang="de-DE" sz="1800" b="1" smtClean="0"/>
          </a:p>
        </p:txBody>
      </p:sp>
    </p:spTree>
    <p:extLst>
      <p:ext uri="{BB962C8B-B14F-4D97-AF65-F5344CB8AC3E}">
        <p14:creationId xmlns:p14="http://schemas.microsoft.com/office/powerpoint/2010/main" xmlns="" val="4654911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16810</TotalTime>
  <Words>534</Words>
  <Application>Microsoft Office PowerPoint</Application>
  <PresentationFormat>全屏显示(4:3)</PresentationFormat>
  <Paragraphs>38</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Theme</vt:lpstr>
      <vt:lpstr>Analysis of UP based QoS Notification Control</vt:lpstr>
      <vt:lpstr>Background</vt:lpstr>
      <vt:lpstr>Analysis for RAN3 question</vt:lpstr>
      <vt:lpstr>Analysis, Observation, and Proposal</vt:lpstr>
    </vt:vector>
  </TitlesOfParts>
  <Company>Huawei Technologies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FS_EDGE_Ph2 status report</dc:title>
  <dc:creator>Patrice Hédé</dc:creator>
  <cp:lastModifiedBy>cmcc-wd</cp:lastModifiedBy>
  <cp:revision>1906</cp:revision>
  <dcterms:created xsi:type="dcterms:W3CDTF">2008-08-30T09:32:10Z</dcterms:created>
  <dcterms:modified xsi:type="dcterms:W3CDTF">2023-05-12T13:41:27Z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2c7635f8-94c0-4125-af53-3ffb066031e5</vt:lpwstr>
  </property>
  <property fmtid="{D5CDD505-2E9C-101B-9397-08002B2CF9AE}" pid="3" name="CTP_TimeStamp">
    <vt:lpwstr>2020-01-29 20:41:49Z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(3)7RCS+jTRW2ZQbZCMPlzIMMuYuBoXghZ+xXrnb6vZ4Xszk0xGID6plN7dZlsbKwkdJXHpPA46
WrKU2J/o37k9tAWMCeaK/98c4QGTS5pwFgn0bb3iO080/4Z7ysHKXrwhJRtO8ilpWxYEfr1R
ELaX4vnMGwYJft8rhqqs9+qux5qB6o0KrI0sX3cTtz93GvwkLEW5jYL//PCShe9Sm/KeosBm
cD8P0NQB6OGEsI0yAo</vt:lpwstr>
  </property>
  <property fmtid="{D5CDD505-2E9C-101B-9397-08002B2CF9AE}" pid="9" name="_2015_ms_pID_7253431">
    <vt:lpwstr>y+qx7EB0ARLLALsPURtOEf/FeQJviqFXx5Ip7chRyA8JmlJtG3aAyX
2C+kHjWM9F5VOLdOv0QpZRDP4ZcO61S+wA1E5NiRj+fQ+x6ItG/1g4FAGShnJ2LNZ1r2YJP7
KGe2pe0v4Yld3i0eD63I5pUvsQN5dUgZwkVMcpVRPhfzFefHcX106qP3598NMoMqbVbXu2Oy
eaCG7Q1gMqDkNbsrudBHKubZQr9iFxzKwD0M</vt:lpwstr>
  </property>
  <property fmtid="{D5CDD505-2E9C-101B-9397-08002B2CF9AE}" pid="10" name="_2015_ms_pID_7253432">
    <vt:lpwstr>Fg==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1677238625</vt:lpwstr>
  </property>
</Properties>
</file>